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81"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DD"/>
    <a:srgbClr val="4D868E"/>
    <a:srgbClr val="000000"/>
    <a:srgbClr val="919396"/>
    <a:srgbClr val="9FA1A4"/>
    <a:srgbClr val="42878E"/>
    <a:srgbClr val="F48E06"/>
    <a:srgbClr val="1656A7"/>
    <a:srgbClr val="FF9900"/>
    <a:srgbClr val="49D6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5" autoAdjust="0"/>
    <p:restoredTop sz="94660"/>
  </p:normalViewPr>
  <p:slideViewPr>
    <p:cSldViewPr snapToGrid="0">
      <p:cViewPr varScale="1">
        <p:scale>
          <a:sx n="77" d="100"/>
          <a:sy n="77" d="100"/>
        </p:scale>
        <p:origin x="29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BFD5F-1D52-4DB3-8430-C9F45C5C7584}" type="datetimeFigureOut">
              <a:rPr lang="en-US" smtClean="0"/>
              <a:t>5/15/2025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A5EC9A-D264-4B33-A8B6-CE4C55FC2044}" type="slidenum">
              <a:rPr lang="en-US" smtClean="0"/>
              <a:t>‹#›</a:t>
            </a:fld>
            <a:endParaRPr lang="en-US"/>
          </a:p>
        </p:txBody>
      </p:sp>
    </p:spTree>
    <p:extLst>
      <p:ext uri="{BB962C8B-B14F-4D97-AF65-F5344CB8AC3E}">
        <p14:creationId xmlns:p14="http://schemas.microsoft.com/office/powerpoint/2010/main" val="296711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3C36718-2542-4A49-9369-74AB5C791D11}"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96152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36718-2542-4A49-9369-74AB5C791D11}"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2919359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36718-2542-4A49-9369-74AB5C791D11}"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168577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C36718-2542-4A49-9369-74AB5C791D11}"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220199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3C36718-2542-4A49-9369-74AB5C791D11}"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3785773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3C36718-2542-4A49-9369-74AB5C791D11}"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450344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36718-2542-4A49-9369-74AB5C791D11}"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71243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C36718-2542-4A49-9369-74AB5C791D11}"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141769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C36718-2542-4A49-9369-74AB5C791D11}"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514295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3C36718-2542-4A49-9369-74AB5C791D11}"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334318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43C36718-2542-4A49-9369-74AB5C791D11}"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D67AD0-25B0-4907-B7A9-611AB9E1CC7D}" type="slidenum">
              <a:rPr lang="en-US" smtClean="0"/>
              <a:t>‹#›</a:t>
            </a:fld>
            <a:endParaRPr lang="en-US"/>
          </a:p>
        </p:txBody>
      </p:sp>
    </p:spTree>
    <p:extLst>
      <p:ext uri="{BB962C8B-B14F-4D97-AF65-F5344CB8AC3E}">
        <p14:creationId xmlns:p14="http://schemas.microsoft.com/office/powerpoint/2010/main" val="2658832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43C36718-2542-4A49-9369-74AB5C791D11}" type="datetimeFigureOut">
              <a:rPr lang="en-US" smtClean="0"/>
              <a:t>5/15/2025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DCD67AD0-25B0-4907-B7A9-611AB9E1CC7D}" type="slidenum">
              <a:rPr lang="en-US" smtClean="0"/>
              <a:t>‹#›</a:t>
            </a:fld>
            <a:endParaRPr lang="en-US"/>
          </a:p>
        </p:txBody>
      </p:sp>
    </p:spTree>
    <p:extLst>
      <p:ext uri="{BB962C8B-B14F-4D97-AF65-F5344CB8AC3E}">
        <p14:creationId xmlns:p14="http://schemas.microsoft.com/office/powerpoint/2010/main" val="891406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B4D685C-8CD2-CD8F-9FCF-C28A28A299F9}"/>
              </a:ext>
            </a:extLst>
          </p:cNvPr>
          <p:cNvSpPr txBox="1"/>
          <p:nvPr/>
        </p:nvSpPr>
        <p:spPr>
          <a:xfrm>
            <a:off x="114342" y="2817551"/>
            <a:ext cx="7340937" cy="1323439"/>
          </a:xfrm>
          <a:prstGeom prst="rect">
            <a:avLst/>
          </a:prstGeom>
          <a:noFill/>
        </p:spPr>
        <p:txBody>
          <a:bodyPr wrap="square">
            <a:spAutoFit/>
          </a:bodyPr>
          <a:lstStyle/>
          <a:p>
            <a:r>
              <a:rPr lang="en-US" sz="1600" dirty="0">
                <a:latin typeface="Open Sans Light" panose="020B0306030504020204" pitchFamily="34" charset="0"/>
                <a:ea typeface="Open Sans Light" panose="020B0306030504020204" pitchFamily="34" charset="0"/>
                <a:cs typeface="Open Sans Light" panose="020B0306030504020204" pitchFamily="34" charset="0"/>
              </a:rPr>
              <a:t>This company is a manufacturer of automotive glass products including windshields, door glass, back windows and sunroofs for original equipment manufacturers and for the automotive replacement market in North America. The client has produced exceptionally high-quality products for over twenty years.</a:t>
            </a:r>
          </a:p>
        </p:txBody>
      </p:sp>
      <p:pic>
        <p:nvPicPr>
          <p:cNvPr id="13" name="Picture 12">
            <a:extLst>
              <a:ext uri="{FF2B5EF4-FFF2-40B4-BE49-F238E27FC236}">
                <a16:creationId xmlns:a16="http://schemas.microsoft.com/office/drawing/2014/main" id="{8088C9A0-66D2-E828-A6AD-6F25B98FC47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
                    </a14:imgEffect>
                  </a14:imgLayer>
                </a14:imgProps>
              </a:ext>
              <a:ext uri="{28A0092B-C50C-407E-A947-70E740481C1C}">
                <a14:useLocalDpi xmlns:a14="http://schemas.microsoft.com/office/drawing/2010/main" val="0"/>
              </a:ext>
            </a:extLst>
          </a:blip>
          <a:stretch>
            <a:fillRect/>
          </a:stretch>
        </p:blipFill>
        <p:spPr>
          <a:xfrm>
            <a:off x="0" y="-28182"/>
            <a:ext cx="5019031" cy="2217980"/>
          </a:xfrm>
          <a:prstGeom prst="rect">
            <a:avLst/>
          </a:prstGeom>
        </p:spPr>
      </p:pic>
      <p:sp>
        <p:nvSpPr>
          <p:cNvPr id="33" name="TextBox 32">
            <a:extLst>
              <a:ext uri="{FF2B5EF4-FFF2-40B4-BE49-F238E27FC236}">
                <a16:creationId xmlns:a16="http://schemas.microsoft.com/office/drawing/2014/main" id="{957FF365-6FE5-4B04-83AB-73C960C9E83E}"/>
              </a:ext>
            </a:extLst>
          </p:cNvPr>
          <p:cNvSpPr txBox="1"/>
          <p:nvPr/>
        </p:nvSpPr>
        <p:spPr>
          <a:xfrm>
            <a:off x="114343" y="2132192"/>
            <a:ext cx="7343732" cy="369332"/>
          </a:xfrm>
          <a:prstGeom prst="rect">
            <a:avLst/>
          </a:prstGeom>
          <a:noFill/>
        </p:spPr>
        <p:txBody>
          <a:bodyPr wrap="square" rtlCol="0">
            <a:spAutoFit/>
          </a:bodyPr>
          <a:lstStyle/>
          <a:p>
            <a:r>
              <a:rPr lang="fr-FR" b="1" dirty="0">
                <a:latin typeface="Univers Condensed Light" panose="020B0306020202040204" pitchFamily="34" charset="0"/>
              </a:rPr>
              <a:t>MANUFACTURER OF AUTOMOTIVE GLASS </a:t>
            </a:r>
            <a:endParaRPr lang="en-US" b="1" dirty="0">
              <a:latin typeface="Univers Condensed Light" panose="020B0306020202040204" pitchFamily="34" charset="0"/>
            </a:endParaRPr>
          </a:p>
        </p:txBody>
      </p:sp>
      <p:cxnSp>
        <p:nvCxnSpPr>
          <p:cNvPr id="12" name="Straight Connector 11">
            <a:extLst>
              <a:ext uri="{FF2B5EF4-FFF2-40B4-BE49-F238E27FC236}">
                <a16:creationId xmlns:a16="http://schemas.microsoft.com/office/drawing/2014/main" id="{5C311A29-7023-4BC3-9170-FB7DD96F0459}"/>
              </a:ext>
            </a:extLst>
          </p:cNvPr>
          <p:cNvCxnSpPr>
            <a:cxnSpLocks/>
          </p:cNvCxnSpPr>
          <p:nvPr/>
        </p:nvCxnSpPr>
        <p:spPr>
          <a:xfrm>
            <a:off x="0" y="2063830"/>
            <a:ext cx="7772400" cy="0"/>
          </a:xfrm>
          <a:prstGeom prst="line">
            <a:avLst/>
          </a:prstGeom>
          <a:ln w="63500">
            <a:solidFill>
              <a:srgbClr val="009ADD"/>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2A8AEDB-F509-2A48-AB4A-96B08BFB3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0" y="-36112"/>
            <a:ext cx="2069592" cy="893064"/>
          </a:xfrm>
          <a:prstGeom prst="rect">
            <a:avLst/>
          </a:prstGeom>
        </p:spPr>
      </p:pic>
      <p:sp>
        <p:nvSpPr>
          <p:cNvPr id="9" name="Rectangle 8">
            <a:extLst>
              <a:ext uri="{FF2B5EF4-FFF2-40B4-BE49-F238E27FC236}">
                <a16:creationId xmlns:a16="http://schemas.microsoft.com/office/drawing/2014/main" id="{79181190-2BEE-F374-CCF1-A2FFF54ADC87}"/>
              </a:ext>
            </a:extLst>
          </p:cNvPr>
          <p:cNvSpPr/>
          <p:nvPr/>
        </p:nvSpPr>
        <p:spPr>
          <a:xfrm>
            <a:off x="0" y="9671042"/>
            <a:ext cx="7772398" cy="383899"/>
          </a:xfrm>
          <a:prstGeom prst="rect">
            <a:avLst/>
          </a:prstGeom>
          <a:solidFill>
            <a:srgbClr val="009ADD"/>
          </a:solidFill>
          <a:ln>
            <a:solidFill>
              <a:srgbClr val="009A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8AED2A-143D-4586-A947-A7640DD07518}"/>
              </a:ext>
            </a:extLst>
          </p:cNvPr>
          <p:cNvSpPr txBox="1"/>
          <p:nvPr/>
        </p:nvSpPr>
        <p:spPr>
          <a:xfrm>
            <a:off x="114342" y="2543696"/>
            <a:ext cx="1007007" cy="307777"/>
          </a:xfrm>
          <a:prstGeom prst="rect">
            <a:avLst/>
          </a:prstGeom>
          <a:noFill/>
        </p:spPr>
        <p:txBody>
          <a:bodyPr wrap="none" rtlCol="0">
            <a:spAutoFit/>
          </a:bodyPr>
          <a:lstStyle/>
          <a:p>
            <a:r>
              <a:rPr lang="en-US" sz="1400" b="1" dirty="0">
                <a:solidFill>
                  <a:srgbClr val="009ADD"/>
                </a:solidFill>
                <a:latin typeface="Open Sans" panose="020B0606030504020204" pitchFamily="34" charset="0"/>
                <a:ea typeface="Open Sans" panose="020B0606030504020204" pitchFamily="34" charset="0"/>
                <a:cs typeface="Open Sans" panose="020B0606030504020204" pitchFamily="34" charset="0"/>
              </a:rPr>
              <a:t>Situation</a:t>
            </a:r>
          </a:p>
        </p:txBody>
      </p:sp>
      <p:sp>
        <p:nvSpPr>
          <p:cNvPr id="34" name="TextBox 33">
            <a:extLst>
              <a:ext uri="{FF2B5EF4-FFF2-40B4-BE49-F238E27FC236}">
                <a16:creationId xmlns:a16="http://schemas.microsoft.com/office/drawing/2014/main" id="{E66BC408-430B-4342-895B-EFF678FF3753}"/>
              </a:ext>
            </a:extLst>
          </p:cNvPr>
          <p:cNvSpPr txBox="1"/>
          <p:nvPr/>
        </p:nvSpPr>
        <p:spPr>
          <a:xfrm>
            <a:off x="114342" y="4248661"/>
            <a:ext cx="1045094" cy="307777"/>
          </a:xfrm>
          <a:prstGeom prst="rect">
            <a:avLst/>
          </a:prstGeom>
          <a:noFill/>
        </p:spPr>
        <p:txBody>
          <a:bodyPr wrap="none" rtlCol="0">
            <a:spAutoFit/>
          </a:bodyPr>
          <a:lstStyle/>
          <a:p>
            <a:r>
              <a:rPr lang="en-US" sz="1400" b="1" dirty="0">
                <a:solidFill>
                  <a:srgbClr val="009ADD"/>
                </a:solidFill>
                <a:latin typeface="Open Sans" panose="020B0606030504020204" pitchFamily="34" charset="0"/>
                <a:ea typeface="Open Sans" panose="020B0606030504020204" pitchFamily="34" charset="0"/>
                <a:cs typeface="Open Sans" panose="020B0606030504020204" pitchFamily="34" charset="0"/>
              </a:rPr>
              <a:t>Approach</a:t>
            </a:r>
          </a:p>
        </p:txBody>
      </p:sp>
      <p:sp>
        <p:nvSpPr>
          <p:cNvPr id="39" name="TextBox 38">
            <a:extLst>
              <a:ext uri="{FF2B5EF4-FFF2-40B4-BE49-F238E27FC236}">
                <a16:creationId xmlns:a16="http://schemas.microsoft.com/office/drawing/2014/main" id="{6FA02F05-75C6-4FCE-ADC3-F0ED01ADE1DA}"/>
              </a:ext>
            </a:extLst>
          </p:cNvPr>
          <p:cNvSpPr txBox="1"/>
          <p:nvPr/>
        </p:nvSpPr>
        <p:spPr>
          <a:xfrm>
            <a:off x="114342" y="4578290"/>
            <a:ext cx="7343731" cy="1815882"/>
          </a:xfrm>
          <a:prstGeom prst="rect">
            <a:avLst/>
          </a:prstGeom>
          <a:noFill/>
        </p:spPr>
        <p:txBody>
          <a:bodyPr wrap="square" lIns="91440" tIns="45720" rIns="91440" bIns="45720" rtlCol="0" anchor="t">
            <a:spAutoFit/>
          </a:bodyPr>
          <a:lstStyle/>
          <a:p>
            <a:r>
              <a:rPr lang="en-US" sz="1600" dirty="0">
                <a:latin typeface="Open Sans Light"/>
                <a:ea typeface="Open Sans Light"/>
                <a:cs typeface="Open Sans Light"/>
              </a:rPr>
              <a:t>Like many international companies , this company was searching for an accounting and business consulting team that they could trust . They needed an audit team that was</a:t>
            </a:r>
          </a:p>
          <a:p>
            <a:r>
              <a:rPr lang="en-US" sz="1600" dirty="0">
                <a:latin typeface="Open Sans Light"/>
                <a:ea typeface="Open Sans Light"/>
                <a:cs typeface="Open Sans Light"/>
              </a:rPr>
              <a:t>keeping abreast of industry changes in corporate governance, financial reporting, accounting and auditing that might affect their business. They also needed a team that was well versed in international financial reporting with foreign owned companies, their management, and parent company auditors.</a:t>
            </a:r>
          </a:p>
        </p:txBody>
      </p:sp>
      <p:sp>
        <p:nvSpPr>
          <p:cNvPr id="42" name="TextBox 41">
            <a:extLst>
              <a:ext uri="{FF2B5EF4-FFF2-40B4-BE49-F238E27FC236}">
                <a16:creationId xmlns:a16="http://schemas.microsoft.com/office/drawing/2014/main" id="{48549521-2642-4062-B18A-A1FAF495B496}"/>
              </a:ext>
            </a:extLst>
          </p:cNvPr>
          <p:cNvSpPr txBox="1"/>
          <p:nvPr/>
        </p:nvSpPr>
        <p:spPr>
          <a:xfrm>
            <a:off x="575440" y="9732347"/>
            <a:ext cx="7114320" cy="292388"/>
          </a:xfrm>
          <a:prstGeom prst="rect">
            <a:avLst/>
          </a:prstGeom>
          <a:noFill/>
        </p:spPr>
        <p:txBody>
          <a:bodyPr wrap="none" rtlCol="0">
            <a:spAutoFit/>
          </a:bodyPr>
          <a:lstStyle/>
          <a:p>
            <a:r>
              <a:rPr lang="en-US" sz="1300" b="1" dirty="0">
                <a:solidFill>
                  <a:schemeClr val="bg1"/>
                </a:solidFill>
                <a:latin typeface="Open Sans" panose="020B0606030504020204" pitchFamily="34" charset="0"/>
                <a:ea typeface="Open Sans" panose="020B0606030504020204" pitchFamily="34" charset="0"/>
                <a:cs typeface="Open Sans" panose="020B0606030504020204" pitchFamily="34" charset="0"/>
              </a:rPr>
              <a:t>Nashville | Knoxville | Chattanooga | Memphis | Louisville | Charlotte | LBMC.com </a:t>
            </a:r>
          </a:p>
        </p:txBody>
      </p:sp>
      <p:sp>
        <p:nvSpPr>
          <p:cNvPr id="2" name="TextBox 1">
            <a:extLst>
              <a:ext uri="{FF2B5EF4-FFF2-40B4-BE49-F238E27FC236}">
                <a16:creationId xmlns:a16="http://schemas.microsoft.com/office/drawing/2014/main" id="{4FB2C5C6-E4F7-EC4E-F14A-D2EFC5D51F1E}"/>
              </a:ext>
            </a:extLst>
          </p:cNvPr>
          <p:cNvSpPr txBox="1"/>
          <p:nvPr/>
        </p:nvSpPr>
        <p:spPr>
          <a:xfrm>
            <a:off x="114342" y="6588374"/>
            <a:ext cx="1010213" cy="307777"/>
          </a:xfrm>
          <a:prstGeom prst="rect">
            <a:avLst/>
          </a:prstGeom>
          <a:noFill/>
        </p:spPr>
        <p:txBody>
          <a:bodyPr wrap="none" rtlCol="0">
            <a:spAutoFit/>
          </a:bodyPr>
          <a:lstStyle/>
          <a:p>
            <a:r>
              <a:rPr lang="en-US" sz="1400" b="1" dirty="0">
                <a:solidFill>
                  <a:srgbClr val="009ADD"/>
                </a:solidFill>
                <a:latin typeface="Open Sans" panose="020B0606030504020204" pitchFamily="34" charset="0"/>
                <a:ea typeface="Open Sans" panose="020B0606030504020204" pitchFamily="34" charset="0"/>
                <a:cs typeface="Open Sans" panose="020B0606030504020204" pitchFamily="34" charset="0"/>
              </a:rPr>
              <a:t>Outcome</a:t>
            </a:r>
          </a:p>
        </p:txBody>
      </p:sp>
      <p:sp>
        <p:nvSpPr>
          <p:cNvPr id="4" name="TextBox 3">
            <a:extLst>
              <a:ext uri="{FF2B5EF4-FFF2-40B4-BE49-F238E27FC236}">
                <a16:creationId xmlns:a16="http://schemas.microsoft.com/office/drawing/2014/main" id="{3F6A1760-827B-68D6-B70D-3BF9680EF731}"/>
              </a:ext>
            </a:extLst>
          </p:cNvPr>
          <p:cNvSpPr txBox="1"/>
          <p:nvPr/>
        </p:nvSpPr>
        <p:spPr>
          <a:xfrm>
            <a:off x="114342" y="6904827"/>
            <a:ext cx="7451782" cy="1569660"/>
          </a:xfrm>
          <a:prstGeom prst="rect">
            <a:avLst/>
          </a:prstGeom>
          <a:noFill/>
        </p:spPr>
        <p:txBody>
          <a:bodyPr wrap="square" lIns="91440" tIns="45720" rIns="91440" bIns="45720" rtlCol="0" anchor="t">
            <a:spAutoFit/>
          </a:bodyPr>
          <a:lstStyle/>
          <a:p>
            <a:r>
              <a:rPr lang="en-US" sz="1600" dirty="0">
                <a:latin typeface="Open Sans Light"/>
                <a:ea typeface="Open Sans Light"/>
                <a:cs typeface="Open Sans Light"/>
              </a:rPr>
              <a:t>The accounting and assurance services of LBMC are enhanced by the personal attention and business advice we provide to each client . Our staff is trained to examine not only the facts and figures, but also the implications of both current and future transactions. Our team searched for trends that may have been overlooked, and in doing so, our team identified opportunities that increased profitability and effectiveness.</a:t>
            </a:r>
          </a:p>
        </p:txBody>
      </p:sp>
      <p:pic>
        <p:nvPicPr>
          <p:cNvPr id="11" name="Picture 10" descr="A close-up of a glass&#10;&#10;AI-generated content may be incorrect.">
            <a:extLst>
              <a:ext uri="{FF2B5EF4-FFF2-40B4-BE49-F238E27FC236}">
                <a16:creationId xmlns:a16="http://schemas.microsoft.com/office/drawing/2014/main" id="{DF770235-82D7-C187-3603-BD08F5FDDAE7}"/>
              </a:ext>
            </a:extLst>
          </p:cNvPr>
          <p:cNvPicPr>
            <a:picLocks noChangeAspect="1"/>
          </p:cNvPicPr>
          <p:nvPr/>
        </p:nvPicPr>
        <p:blipFill>
          <a:blip r:embed="rId5">
            <a:alphaModFix amt="70000"/>
            <a:extLst>
              <a:ext uri="{28A0092B-C50C-407E-A947-70E740481C1C}">
                <a14:useLocalDpi xmlns:a14="http://schemas.microsoft.com/office/drawing/2010/main" val="0"/>
              </a:ext>
            </a:extLst>
          </a:blip>
          <a:srcRect b="23950"/>
          <a:stretch/>
        </p:blipFill>
        <p:spPr>
          <a:xfrm>
            <a:off x="3693695" y="0"/>
            <a:ext cx="4078703" cy="2040476"/>
          </a:xfrm>
          <a:prstGeom prst="rect">
            <a:avLst/>
          </a:prstGeom>
        </p:spPr>
      </p:pic>
      <p:cxnSp>
        <p:nvCxnSpPr>
          <p:cNvPr id="14" name="Straight Connector 13">
            <a:extLst>
              <a:ext uri="{FF2B5EF4-FFF2-40B4-BE49-F238E27FC236}">
                <a16:creationId xmlns:a16="http://schemas.microsoft.com/office/drawing/2014/main" id="{A483D34F-0C9C-FE81-2DB9-32A15FE45D90}"/>
              </a:ext>
            </a:extLst>
          </p:cNvPr>
          <p:cNvCxnSpPr>
            <a:cxnSpLocks/>
          </p:cNvCxnSpPr>
          <p:nvPr/>
        </p:nvCxnSpPr>
        <p:spPr>
          <a:xfrm>
            <a:off x="-3530" y="4180344"/>
            <a:ext cx="7772400" cy="0"/>
          </a:xfrm>
          <a:prstGeom prst="line">
            <a:avLst/>
          </a:prstGeom>
          <a:ln w="9525">
            <a:solidFill>
              <a:srgbClr val="009ADD"/>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D8BEB8-D943-6EA3-2A81-A458E50B3C81}"/>
              </a:ext>
            </a:extLst>
          </p:cNvPr>
          <p:cNvCxnSpPr>
            <a:cxnSpLocks/>
          </p:cNvCxnSpPr>
          <p:nvPr/>
        </p:nvCxnSpPr>
        <p:spPr>
          <a:xfrm>
            <a:off x="-3530" y="6502933"/>
            <a:ext cx="7772400" cy="0"/>
          </a:xfrm>
          <a:prstGeom prst="line">
            <a:avLst/>
          </a:prstGeom>
          <a:ln w="9525">
            <a:solidFill>
              <a:srgbClr val="009ADD"/>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1DE82D6-9DE7-2131-379A-A8D3788ED19A}"/>
              </a:ext>
            </a:extLst>
          </p:cNvPr>
          <p:cNvSpPr txBox="1"/>
          <p:nvPr/>
        </p:nvSpPr>
        <p:spPr>
          <a:xfrm>
            <a:off x="21829" y="1130807"/>
            <a:ext cx="2709339" cy="584775"/>
          </a:xfrm>
          <a:prstGeom prst="rect">
            <a:avLst/>
          </a:prstGeom>
          <a:noFill/>
        </p:spPr>
        <p:txBody>
          <a:bodyPr wrap="square" rtlCol="0">
            <a:spAutoFit/>
          </a:bodyPr>
          <a:lstStyle/>
          <a:p>
            <a:r>
              <a:rPr lang="fr-FR" sz="3200" b="1" dirty="0">
                <a:latin typeface="Univers Condensed Light" panose="020B0306020202040204" pitchFamily="34" charset="0"/>
              </a:rPr>
              <a:t>CASE STUDY</a:t>
            </a:r>
            <a:endParaRPr lang="en-US" sz="3200" b="1" dirty="0">
              <a:latin typeface="Univers Condensed Light" panose="020B0306020202040204" pitchFamily="34" charset="0"/>
            </a:endParaRPr>
          </a:p>
        </p:txBody>
      </p:sp>
    </p:spTree>
    <p:extLst>
      <p:ext uri="{BB962C8B-B14F-4D97-AF65-F5344CB8AC3E}">
        <p14:creationId xmlns:p14="http://schemas.microsoft.com/office/powerpoint/2010/main" val="3443915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295fa1b-e655-4e24-9b84-880bd77daf18}" enabled="1" method="Standard" siteId="{b3d2bfa8-536e-4864-8ada-5f93cc8faea3}" contentBits="0" removed="0"/>
</clbl:labelList>
</file>

<file path=docProps/app.xml><?xml version="1.0" encoding="utf-8"?>
<Properties xmlns="http://schemas.openxmlformats.org/officeDocument/2006/extended-properties" xmlns:vt="http://schemas.openxmlformats.org/officeDocument/2006/docPropsVTypes">
  <Template>Office Theme</Template>
  <TotalTime>2441</TotalTime>
  <Words>216</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Light</vt:lpstr>
      <vt:lpstr>Univers Condensed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Coriaty</dc:creator>
  <cp:lastModifiedBy>Lauren Price</cp:lastModifiedBy>
  <cp:revision>133</cp:revision>
  <dcterms:created xsi:type="dcterms:W3CDTF">2017-10-28T17:38:37Z</dcterms:created>
  <dcterms:modified xsi:type="dcterms:W3CDTF">2025-05-15T19:34:51Z</dcterms:modified>
</cp:coreProperties>
</file>